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snapToObjects="1">
      <p:cViewPr varScale="1">
        <p:scale>
          <a:sx n="131" d="100"/>
          <a:sy n="131" d="100"/>
        </p:scale>
        <p:origin x="3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11/25/20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11/25/20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11/25/20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11/25/20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11/25/20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11/25/20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11/25/20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11/25/20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11/25/20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B5C51-695A-C44E-9E00-0BA8AA4EF611}"/>
              </a:ext>
            </a:extLst>
          </p:cNvPr>
          <p:cNvSpPr>
            <a:spLocks noGrp="1"/>
          </p:cNvSpPr>
          <p:nvPr>
            <p:ph type="ctrTitle"/>
          </p:nvPr>
        </p:nvSpPr>
        <p:spPr/>
        <p:txBody>
          <a:bodyPr/>
          <a:lstStyle/>
          <a:p>
            <a:r>
              <a:rPr lang="en-US" i="1" dirty="0">
                <a:solidFill>
                  <a:srgbClr val="FF0000"/>
                </a:solidFill>
              </a:rPr>
              <a:t>Writing as a product</a:t>
            </a:r>
          </a:p>
        </p:txBody>
      </p:sp>
      <p:sp>
        <p:nvSpPr>
          <p:cNvPr id="3" name="Subtitle 2">
            <a:extLst>
              <a:ext uri="{FF2B5EF4-FFF2-40B4-BE49-F238E27FC236}">
                <a16:creationId xmlns:a16="http://schemas.microsoft.com/office/drawing/2014/main" id="{A38EE135-4EF4-554C-B5C9-F3FEF0CA5D74}"/>
              </a:ext>
            </a:extLst>
          </p:cNvPr>
          <p:cNvSpPr>
            <a:spLocks noGrp="1"/>
          </p:cNvSpPr>
          <p:nvPr>
            <p:ph type="subTitle" idx="1"/>
          </p:nvPr>
        </p:nvSpPr>
        <p:spPr>
          <a:xfrm>
            <a:off x="1371600" y="3881335"/>
            <a:ext cx="9448800" cy="1001949"/>
          </a:xfrm>
        </p:spPr>
        <p:txBody>
          <a:bodyPr>
            <a:normAutofit/>
          </a:bodyPr>
          <a:lstStyle/>
          <a:p>
            <a:r>
              <a:rPr lang="en-US" sz="2400" dirty="0"/>
              <a:t>Economic writing applies economic theory to derive insights about and explain answers to a question or problem</a:t>
            </a:r>
          </a:p>
        </p:txBody>
      </p:sp>
    </p:spTree>
    <p:extLst>
      <p:ext uri="{BB962C8B-B14F-4D97-AF65-F5344CB8AC3E}">
        <p14:creationId xmlns:p14="http://schemas.microsoft.com/office/powerpoint/2010/main" val="3257189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62BB-4F29-C34C-9B65-B34F22AE5C25}"/>
              </a:ext>
            </a:extLst>
          </p:cNvPr>
          <p:cNvSpPr>
            <a:spLocks noGrp="1"/>
          </p:cNvSpPr>
          <p:nvPr>
            <p:ph type="title"/>
          </p:nvPr>
        </p:nvSpPr>
        <p:spPr>
          <a:xfrm>
            <a:off x="1974715" y="764373"/>
            <a:ext cx="9552562" cy="1293028"/>
          </a:xfrm>
        </p:spPr>
        <p:txBody>
          <a:bodyPr/>
          <a:lstStyle/>
          <a:p>
            <a:r>
              <a:rPr lang="en-US" b="1" i="1" dirty="0">
                <a:solidFill>
                  <a:srgbClr val="FF0000"/>
                </a:solidFill>
              </a:rPr>
              <a:t>What Science says about writing</a:t>
            </a:r>
          </a:p>
        </p:txBody>
      </p:sp>
      <p:pic>
        <p:nvPicPr>
          <p:cNvPr id="5" name="Content Placeholder 4">
            <a:extLst>
              <a:ext uri="{FF2B5EF4-FFF2-40B4-BE49-F238E27FC236}">
                <a16:creationId xmlns:a16="http://schemas.microsoft.com/office/drawing/2014/main" id="{E9E3EC0C-77CA-6E45-B8D6-27C62D24161E}"/>
              </a:ext>
            </a:extLst>
          </p:cNvPr>
          <p:cNvPicPr>
            <a:picLocks noGrp="1" noChangeAspect="1"/>
          </p:cNvPicPr>
          <p:nvPr>
            <p:ph idx="1"/>
          </p:nvPr>
        </p:nvPicPr>
        <p:blipFill>
          <a:blip r:embed="rId2"/>
          <a:stretch>
            <a:fillRect/>
          </a:stretch>
        </p:blipFill>
        <p:spPr>
          <a:xfrm>
            <a:off x="3385227" y="2193925"/>
            <a:ext cx="5379394" cy="4167964"/>
          </a:xfrm>
        </p:spPr>
      </p:pic>
    </p:spTree>
    <p:extLst>
      <p:ext uri="{BB962C8B-B14F-4D97-AF65-F5344CB8AC3E}">
        <p14:creationId xmlns:p14="http://schemas.microsoft.com/office/powerpoint/2010/main" val="1372919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6BE4D-B451-1647-A6CA-397AC1E527EE}"/>
              </a:ext>
            </a:extLst>
          </p:cNvPr>
          <p:cNvSpPr>
            <a:spLocks noGrp="1"/>
          </p:cNvSpPr>
          <p:nvPr>
            <p:ph type="title"/>
          </p:nvPr>
        </p:nvSpPr>
        <p:spPr/>
        <p:txBody>
          <a:bodyPr>
            <a:normAutofit/>
          </a:bodyPr>
          <a:lstStyle/>
          <a:p>
            <a:r>
              <a:rPr lang="en-US" sz="4800" b="1" i="1" dirty="0">
                <a:solidFill>
                  <a:srgbClr val="FF0000"/>
                </a:solidFill>
              </a:rPr>
              <a:t>Writing steps</a:t>
            </a:r>
          </a:p>
        </p:txBody>
      </p:sp>
      <p:sp>
        <p:nvSpPr>
          <p:cNvPr id="3" name="Content Placeholder 2">
            <a:extLst>
              <a:ext uri="{FF2B5EF4-FFF2-40B4-BE49-F238E27FC236}">
                <a16:creationId xmlns:a16="http://schemas.microsoft.com/office/drawing/2014/main" id="{B3EDAFDC-F3BE-7243-BAC8-C810BF9A3EEB}"/>
              </a:ext>
            </a:extLst>
          </p:cNvPr>
          <p:cNvSpPr>
            <a:spLocks noGrp="1"/>
          </p:cNvSpPr>
          <p:nvPr>
            <p:ph idx="1"/>
          </p:nvPr>
        </p:nvSpPr>
        <p:spPr>
          <a:xfrm>
            <a:off x="685800" y="2324911"/>
            <a:ext cx="10820400" cy="3893774"/>
          </a:xfrm>
        </p:spPr>
        <p:txBody>
          <a:bodyPr>
            <a:normAutofit/>
          </a:bodyPr>
          <a:lstStyle/>
          <a:p>
            <a:r>
              <a:rPr lang="en-US" sz="2800" dirty="0"/>
              <a:t>Pre-writing or exploration;</a:t>
            </a:r>
          </a:p>
          <a:p>
            <a:r>
              <a:rPr lang="en-US" sz="2800" dirty="0"/>
              <a:t>Writing the first draft;</a:t>
            </a:r>
          </a:p>
          <a:p>
            <a:r>
              <a:rPr lang="en-US" sz="2800" dirty="0"/>
              <a:t>Revising; and</a:t>
            </a:r>
          </a:p>
          <a:p>
            <a:r>
              <a:rPr lang="en-US" sz="2800" dirty="0"/>
              <a:t>Editing</a:t>
            </a:r>
          </a:p>
        </p:txBody>
      </p:sp>
    </p:spTree>
    <p:extLst>
      <p:ext uri="{BB962C8B-B14F-4D97-AF65-F5344CB8AC3E}">
        <p14:creationId xmlns:p14="http://schemas.microsoft.com/office/powerpoint/2010/main" val="1373829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A390-0440-2C49-B8BB-8D42C2B9E22E}"/>
              </a:ext>
            </a:extLst>
          </p:cNvPr>
          <p:cNvSpPr>
            <a:spLocks noGrp="1"/>
          </p:cNvSpPr>
          <p:nvPr>
            <p:ph type="title"/>
          </p:nvPr>
        </p:nvSpPr>
        <p:spPr>
          <a:xfrm>
            <a:off x="2149813" y="764373"/>
            <a:ext cx="9356387" cy="1293028"/>
          </a:xfrm>
        </p:spPr>
        <p:txBody>
          <a:bodyPr>
            <a:noAutofit/>
          </a:bodyPr>
          <a:lstStyle/>
          <a:p>
            <a:r>
              <a:rPr lang="en-US" sz="4400" b="1" i="1" dirty="0">
                <a:solidFill>
                  <a:srgbClr val="FF0000"/>
                </a:solidFill>
              </a:rPr>
              <a:t>Features of economic writing</a:t>
            </a:r>
          </a:p>
        </p:txBody>
      </p:sp>
      <p:sp>
        <p:nvSpPr>
          <p:cNvPr id="3" name="Content Placeholder 2">
            <a:extLst>
              <a:ext uri="{FF2B5EF4-FFF2-40B4-BE49-F238E27FC236}">
                <a16:creationId xmlns:a16="http://schemas.microsoft.com/office/drawing/2014/main" id="{99172975-1EAB-0043-8C10-51CAD60FE637}"/>
              </a:ext>
            </a:extLst>
          </p:cNvPr>
          <p:cNvSpPr>
            <a:spLocks noGrp="1"/>
          </p:cNvSpPr>
          <p:nvPr>
            <p:ph idx="1"/>
          </p:nvPr>
        </p:nvSpPr>
        <p:spPr/>
        <p:txBody>
          <a:bodyPr>
            <a:normAutofit/>
          </a:bodyPr>
          <a:lstStyle/>
          <a:p>
            <a:r>
              <a:rPr lang="en-US" sz="2800" dirty="0"/>
              <a:t>Good writing should be </a:t>
            </a:r>
            <a:r>
              <a:rPr lang="en-US" sz="2800" i="1" dirty="0"/>
              <a:t>focused</a:t>
            </a:r>
            <a:r>
              <a:rPr lang="en-US" sz="2800" dirty="0"/>
              <a:t>, not fuzzy;</a:t>
            </a:r>
          </a:p>
          <a:p>
            <a:r>
              <a:rPr lang="en-US" sz="2800" dirty="0"/>
              <a:t>Good writing should be </a:t>
            </a:r>
            <a:r>
              <a:rPr lang="en-US" sz="2800" i="1" dirty="0"/>
              <a:t>organized</a:t>
            </a:r>
            <a:r>
              <a:rPr lang="en-US" sz="2800" dirty="0"/>
              <a:t>;</a:t>
            </a:r>
          </a:p>
          <a:p>
            <a:r>
              <a:rPr lang="en-US" sz="2800" dirty="0"/>
              <a:t>Good writing should be </a:t>
            </a:r>
            <a:r>
              <a:rPr lang="en-US" sz="2800" i="1" dirty="0"/>
              <a:t>solidly developed</a:t>
            </a:r>
            <a:r>
              <a:rPr lang="en-US" sz="2800" dirty="0"/>
              <a:t>;</a:t>
            </a:r>
          </a:p>
          <a:p>
            <a:r>
              <a:rPr lang="en-US" sz="2800" dirty="0"/>
              <a:t>Good writing should be </a:t>
            </a:r>
            <a:r>
              <a:rPr lang="en-US" sz="2800" i="1" dirty="0"/>
              <a:t>clear, concise</a:t>
            </a:r>
            <a:r>
              <a:rPr lang="en-US" sz="2800" dirty="0"/>
              <a:t>, and </a:t>
            </a:r>
            <a:r>
              <a:rPr lang="en-US" sz="2800" i="1" dirty="0"/>
              <a:t>precise</a:t>
            </a:r>
            <a:r>
              <a:rPr lang="en-US" sz="2800" dirty="0"/>
              <a:t>; and</a:t>
            </a:r>
          </a:p>
          <a:p>
            <a:r>
              <a:rPr lang="en-US" sz="2800" dirty="0"/>
              <a:t>Good writing should be </a:t>
            </a:r>
            <a:r>
              <a:rPr lang="en-US" sz="2800" i="1" dirty="0"/>
              <a:t>free of grammatical errors</a:t>
            </a:r>
            <a:r>
              <a:rPr lang="en-US" sz="2800" dirty="0"/>
              <a:t>.</a:t>
            </a:r>
          </a:p>
        </p:txBody>
      </p:sp>
    </p:spTree>
    <p:extLst>
      <p:ext uri="{BB962C8B-B14F-4D97-AF65-F5344CB8AC3E}">
        <p14:creationId xmlns:p14="http://schemas.microsoft.com/office/powerpoint/2010/main" val="2229171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E7E7C-F57F-3D44-A453-D86C15D1A60C}"/>
              </a:ext>
            </a:extLst>
          </p:cNvPr>
          <p:cNvSpPr>
            <a:spLocks noGrp="1"/>
          </p:cNvSpPr>
          <p:nvPr>
            <p:ph type="title"/>
          </p:nvPr>
        </p:nvSpPr>
        <p:spPr>
          <a:xfrm>
            <a:off x="1011677" y="764373"/>
            <a:ext cx="10494524" cy="1293028"/>
          </a:xfrm>
        </p:spPr>
        <p:txBody>
          <a:bodyPr/>
          <a:lstStyle/>
          <a:p>
            <a:r>
              <a:rPr lang="en-US" sz="3600" b="1" i="1" dirty="0">
                <a:solidFill>
                  <a:srgbClr val="FF0000"/>
                </a:solidFill>
              </a:rPr>
              <a:t>Giving credit for intel</a:t>
            </a:r>
            <a:r>
              <a:rPr lang="en-US" b="1" i="1" dirty="0">
                <a:solidFill>
                  <a:srgbClr val="FF0000"/>
                </a:solidFill>
              </a:rPr>
              <a:t>lectual property</a:t>
            </a:r>
          </a:p>
        </p:txBody>
      </p:sp>
      <p:sp>
        <p:nvSpPr>
          <p:cNvPr id="3" name="Content Placeholder 2">
            <a:extLst>
              <a:ext uri="{FF2B5EF4-FFF2-40B4-BE49-F238E27FC236}">
                <a16:creationId xmlns:a16="http://schemas.microsoft.com/office/drawing/2014/main" id="{87726E6E-E1EB-8549-98ED-DFBBCDFFF211}"/>
              </a:ext>
            </a:extLst>
          </p:cNvPr>
          <p:cNvSpPr>
            <a:spLocks noGrp="1"/>
          </p:cNvSpPr>
          <p:nvPr>
            <p:ph idx="1"/>
          </p:nvPr>
        </p:nvSpPr>
        <p:spPr/>
        <p:txBody>
          <a:bodyPr>
            <a:normAutofit lnSpcReduction="10000"/>
          </a:bodyPr>
          <a:lstStyle/>
          <a:p>
            <a:pPr marL="0" indent="0">
              <a:buNone/>
            </a:pPr>
            <a:r>
              <a:rPr lang="en-US" sz="3200" dirty="0"/>
              <a:t>All writers must avoid plagiarism.</a:t>
            </a:r>
          </a:p>
          <a:p>
            <a:pPr marL="0" indent="0">
              <a:buNone/>
            </a:pPr>
            <a:r>
              <a:rPr lang="en-US" sz="3200" dirty="0"/>
              <a:t>Plagiarism is taking credit for someone else’s words or ideas, even when it is unintentional.  It is a form of academic dishonesty.  </a:t>
            </a:r>
          </a:p>
          <a:p>
            <a:pPr marL="0" indent="0">
              <a:buNone/>
            </a:pPr>
            <a:r>
              <a:rPr lang="en-US" sz="3200" dirty="0"/>
              <a:t>There are two types of plagiarism:</a:t>
            </a:r>
          </a:p>
          <a:p>
            <a:r>
              <a:rPr lang="en-US" sz="3200" dirty="0"/>
              <a:t>Using someone else’s words as if they were your own; and</a:t>
            </a:r>
          </a:p>
          <a:p>
            <a:r>
              <a:rPr lang="en-US" sz="3200" dirty="0"/>
              <a:t>Using someone’s unique idea without attribution.</a:t>
            </a:r>
          </a:p>
        </p:txBody>
      </p:sp>
    </p:spTree>
    <p:extLst>
      <p:ext uri="{BB962C8B-B14F-4D97-AF65-F5344CB8AC3E}">
        <p14:creationId xmlns:p14="http://schemas.microsoft.com/office/powerpoint/2010/main" val="854902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155AD-7B3F-5840-A2CC-10899A6880CF}"/>
              </a:ext>
            </a:extLst>
          </p:cNvPr>
          <p:cNvSpPr>
            <a:spLocks noGrp="1"/>
          </p:cNvSpPr>
          <p:nvPr>
            <p:ph type="title"/>
          </p:nvPr>
        </p:nvSpPr>
        <p:spPr>
          <a:xfrm>
            <a:off x="2052536" y="764373"/>
            <a:ext cx="9453664" cy="1293028"/>
          </a:xfrm>
        </p:spPr>
        <p:txBody>
          <a:bodyPr>
            <a:noAutofit/>
          </a:bodyPr>
          <a:lstStyle/>
          <a:p>
            <a:pPr algn="ctr"/>
            <a:r>
              <a:rPr lang="en-US" sz="4400" b="1" i="1" dirty="0">
                <a:solidFill>
                  <a:srgbClr val="FF0000"/>
                </a:solidFill>
              </a:rPr>
              <a:t>Writing the first draft</a:t>
            </a:r>
          </a:p>
        </p:txBody>
      </p:sp>
      <p:sp>
        <p:nvSpPr>
          <p:cNvPr id="3" name="Content Placeholder 2">
            <a:extLst>
              <a:ext uri="{FF2B5EF4-FFF2-40B4-BE49-F238E27FC236}">
                <a16:creationId xmlns:a16="http://schemas.microsoft.com/office/drawing/2014/main" id="{F101A0C1-AC3A-3D47-9B2A-61AF5628FC67}"/>
              </a:ext>
            </a:extLst>
          </p:cNvPr>
          <p:cNvSpPr>
            <a:spLocks noGrp="1"/>
          </p:cNvSpPr>
          <p:nvPr>
            <p:ph idx="1"/>
          </p:nvPr>
        </p:nvSpPr>
        <p:spPr/>
        <p:txBody>
          <a:bodyPr>
            <a:normAutofit/>
          </a:bodyPr>
          <a:lstStyle/>
          <a:p>
            <a:pPr marL="0" indent="0">
              <a:buNone/>
            </a:pPr>
            <a:r>
              <a:rPr lang="en-US" sz="2800" dirty="0"/>
              <a:t>No one can write a perfect paper in one draft.  Good writers write many drafts, revising and revising again, until they get it write.</a:t>
            </a:r>
          </a:p>
          <a:p>
            <a:pPr marL="0" indent="0">
              <a:buNone/>
            </a:pPr>
            <a:r>
              <a:rPr lang="en-US" sz="2800" dirty="0"/>
              <a:t>Before you start writing, there is one key question you need to address: who is the audience for your paper?  As McCloskey (2000) observes, if you fail to identify your audience, your paper will almost certainly miss the target.</a:t>
            </a:r>
          </a:p>
          <a:p>
            <a:pPr marL="0" indent="0">
              <a:buNone/>
            </a:pPr>
            <a:r>
              <a:rPr lang="en-US" sz="2800" dirty="0"/>
              <a:t>Steven A. </a:t>
            </a:r>
            <a:r>
              <a:rPr lang="en-US" sz="2800" dirty="0" err="1"/>
              <a:t>Greenlaw</a:t>
            </a:r>
            <a:r>
              <a:rPr lang="en-US" sz="2800" dirty="0"/>
              <a:t> (2006) encourages his students to write to Economics majors who are at the same level as they are.</a:t>
            </a:r>
          </a:p>
        </p:txBody>
      </p:sp>
    </p:spTree>
    <p:extLst>
      <p:ext uri="{BB962C8B-B14F-4D97-AF65-F5344CB8AC3E}">
        <p14:creationId xmlns:p14="http://schemas.microsoft.com/office/powerpoint/2010/main" val="1608801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12AD2-5B8B-8D4A-82BE-907E46E360D1}"/>
              </a:ext>
            </a:extLst>
          </p:cNvPr>
          <p:cNvSpPr>
            <a:spLocks noGrp="1"/>
          </p:cNvSpPr>
          <p:nvPr>
            <p:ph type="title"/>
          </p:nvPr>
        </p:nvSpPr>
        <p:spPr/>
        <p:txBody>
          <a:bodyPr/>
          <a:lstStyle/>
          <a:p>
            <a:r>
              <a:rPr lang="en-US" b="1" i="1" dirty="0">
                <a:solidFill>
                  <a:srgbClr val="FF0000"/>
                </a:solidFill>
              </a:rPr>
              <a:t>Revising the paper</a:t>
            </a:r>
          </a:p>
        </p:txBody>
      </p:sp>
      <p:sp>
        <p:nvSpPr>
          <p:cNvPr id="3" name="Content Placeholder 2">
            <a:extLst>
              <a:ext uri="{FF2B5EF4-FFF2-40B4-BE49-F238E27FC236}">
                <a16:creationId xmlns:a16="http://schemas.microsoft.com/office/drawing/2014/main" id="{3E1EDC11-F90E-7046-9A16-62729A49D58C}"/>
              </a:ext>
            </a:extLst>
          </p:cNvPr>
          <p:cNvSpPr>
            <a:spLocks noGrp="1"/>
          </p:cNvSpPr>
          <p:nvPr>
            <p:ph idx="1"/>
          </p:nvPr>
        </p:nvSpPr>
        <p:spPr/>
        <p:txBody>
          <a:bodyPr>
            <a:normAutofit/>
          </a:bodyPr>
          <a:lstStyle/>
          <a:p>
            <a:pPr marL="0" indent="0">
              <a:buNone/>
            </a:pPr>
            <a:r>
              <a:rPr lang="en-US" sz="2800" dirty="0"/>
              <a:t>Every first draft can be improved by revision.  Booth et al. (1995,171) observe that “experienced writers and beginners have different attitudes towards the first draft.”  The experienced writer takes the first draft as a challenge: </a:t>
            </a:r>
            <a:r>
              <a:rPr lang="en-US" sz="2800" i="1" dirty="0"/>
              <a:t>I have the sketch, now comes the hard but gratifying work of discovering what I can make of it.</a:t>
            </a:r>
            <a:r>
              <a:rPr lang="en-US" sz="2800" dirty="0"/>
              <a:t>  The beginner takes it as a triumph: </a:t>
            </a:r>
            <a:r>
              <a:rPr lang="en-US" sz="2800" i="1" dirty="0"/>
              <a:t>Done!  I’ll change that word, fix this comma, run the spell-check, and &lt;Print&gt;.  A first draft is indeed a victory, but resist that easy way out.</a:t>
            </a:r>
            <a:endParaRPr lang="en-US" sz="2800" dirty="0"/>
          </a:p>
        </p:txBody>
      </p:sp>
    </p:spTree>
    <p:extLst>
      <p:ext uri="{BB962C8B-B14F-4D97-AF65-F5344CB8AC3E}">
        <p14:creationId xmlns:p14="http://schemas.microsoft.com/office/powerpoint/2010/main" val="388337150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185</TotalTime>
  <Words>362</Words>
  <Application>Microsoft Macintosh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Century Gothic</vt:lpstr>
      <vt:lpstr>Vapor Trail</vt:lpstr>
      <vt:lpstr>Writing as a product</vt:lpstr>
      <vt:lpstr>What Science says about writing</vt:lpstr>
      <vt:lpstr>Writing steps</vt:lpstr>
      <vt:lpstr>Features of economic writing</vt:lpstr>
      <vt:lpstr>Giving credit for intellectual property</vt:lpstr>
      <vt:lpstr>Writing the first draft</vt:lpstr>
      <vt:lpstr>Revising the paper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as a product</dc:title>
  <dc:creator>Ali Moshtagh</dc:creator>
  <cp:lastModifiedBy>Ali Moshtagh</cp:lastModifiedBy>
  <cp:revision>14</cp:revision>
  <dcterms:created xsi:type="dcterms:W3CDTF">2020-11-04T19:44:27Z</dcterms:created>
  <dcterms:modified xsi:type="dcterms:W3CDTF">2020-11-25T21:05:52Z</dcterms:modified>
</cp:coreProperties>
</file>